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29"/>
  </p:notesMasterIdLst>
  <p:handoutMasterIdLst>
    <p:handoutMasterId r:id="rId30"/>
  </p:handoutMasterIdLst>
  <p:sldIdLst>
    <p:sldId id="309" r:id="rId3"/>
    <p:sldId id="301" r:id="rId4"/>
    <p:sldId id="359" r:id="rId5"/>
    <p:sldId id="340" r:id="rId6"/>
    <p:sldId id="341" r:id="rId7"/>
    <p:sldId id="334" r:id="rId8"/>
    <p:sldId id="361" r:id="rId9"/>
    <p:sldId id="343" r:id="rId10"/>
    <p:sldId id="345" r:id="rId11"/>
    <p:sldId id="344" r:id="rId12"/>
    <p:sldId id="300" r:id="rId13"/>
    <p:sldId id="335" r:id="rId14"/>
    <p:sldId id="347" r:id="rId15"/>
    <p:sldId id="351" r:id="rId16"/>
    <p:sldId id="354" r:id="rId17"/>
    <p:sldId id="350" r:id="rId18"/>
    <p:sldId id="352" r:id="rId19"/>
    <p:sldId id="356" r:id="rId20"/>
    <p:sldId id="357" r:id="rId21"/>
    <p:sldId id="366" r:id="rId22"/>
    <p:sldId id="336" r:id="rId23"/>
    <p:sldId id="364" r:id="rId24"/>
    <p:sldId id="365" r:id="rId25"/>
    <p:sldId id="368" r:id="rId26"/>
    <p:sldId id="367" r:id="rId27"/>
    <p:sldId id="353" r:id="rId28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47"/>
            <p14:sldId id="351"/>
            <p14:sldId id="354"/>
            <p14:sldId id="350"/>
            <p14:sldId id="352"/>
            <p14:sldId id="356"/>
            <p14:sldId id="357"/>
            <p14:sldId id="366"/>
            <p14:sldId id="336"/>
            <p14:sldId id="364"/>
            <p14:sldId id="365"/>
            <p14:sldId id="368"/>
            <p14:sldId id="367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40" autoAdjust="0"/>
    <p:restoredTop sz="96404" autoAdjust="0"/>
  </p:normalViewPr>
  <p:slideViewPr>
    <p:cSldViewPr snapToGrid="0" showGuides="1">
      <p:cViewPr varScale="1">
        <p:scale>
          <a:sx n="65" d="100"/>
          <a:sy n="65" d="100"/>
        </p:scale>
        <p:origin x="-400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18.07.17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18.07.17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use </a:t>
            </a:r>
            <a:r>
              <a:rPr lang="de-DE" altLang="zh-CN" dirty="0" err="1"/>
              <a:t>cases</a:t>
            </a:r>
            <a:r>
              <a:rPr lang="de-DE" altLang="zh-CN" dirty="0"/>
              <a:t>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</a:t>
            </a:r>
            <a:r>
              <a:rPr kumimoji="1" lang="de-DE" altLang="zh-CN" sz="2000" dirty="0" err="1" smtClean="0"/>
              <a:t>Function</a:t>
            </a:r>
            <a:r>
              <a:rPr kumimoji="1" lang="de-DE" altLang="zh-CN" sz="2000" dirty="0" smtClean="0"/>
              <a:t> </a:t>
            </a:r>
            <a:r>
              <a:rPr kumimoji="1" lang="de-DE" altLang="zh-CN" sz="2000" dirty="0" err="1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</a:t>
            </a:r>
            <a:r>
              <a:rPr lang="en-US" altLang="zh-CN" dirty="0" smtClean="0"/>
              <a:t>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physical components (actors) failure on overall </a:t>
            </a:r>
            <a:r>
              <a:rPr lang="en-US" altLang="zh-CN" sz="2400" dirty="0" smtClean="0"/>
              <a:t>system using </a:t>
            </a:r>
            <a:r>
              <a:rPr lang="en-US" altLang="zh-CN" sz="2400" dirty="0"/>
              <a:t>STPN </a:t>
            </a:r>
            <a:r>
              <a:rPr lang="en-US" altLang="zh-CN" sz="2400" dirty="0" smtClean="0"/>
              <a:t>through PIPE </a:t>
            </a:r>
            <a:r>
              <a:rPr lang="en-US" altLang="zh-CN" sz="2400" dirty="0" smtClean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</a:t>
            </a:r>
            <a:r>
              <a:rPr lang="en-US" altLang="zh-CN" sz="2400" dirty="0"/>
              <a:t>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</a:t>
            </a:r>
            <a:r>
              <a:rPr lang="en-US" altLang="zh-CN" sz="2400" dirty="0"/>
              <a:t>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flow——directional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</a:t>
            </a:r>
            <a:r>
              <a:rPr lang="en-US" altLang="zh-CN" sz="2000" dirty="0" smtClean="0"/>
              <a:t>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err="1" smtClean="0"/>
              <a:t>Coordination</a:t>
            </a:r>
            <a:r>
              <a:rPr lang="de-DE" altLang="zh-CN" sz="2000" dirty="0" smtClean="0"/>
              <a:t> </a:t>
            </a:r>
            <a:r>
              <a:rPr lang="de-DE" altLang="zh-CN" sz="2000" dirty="0" err="1"/>
              <a:t>take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place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control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center</a:t>
            </a:r>
            <a:r>
              <a:rPr lang="de-DE" altLang="zh-CN" sz="2000" dirty="0"/>
              <a:t> </a:t>
            </a:r>
            <a:r>
              <a:rPr lang="de-DE" altLang="zh-CN" sz="2000" dirty="0" err="1"/>
              <a:t>level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so-</a:t>
            </a:r>
            <a:r>
              <a:rPr lang="de-DE" altLang="zh-CN" sz="2000" dirty="0" err="1"/>
              <a:t>called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distribution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management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system</a:t>
            </a:r>
            <a:r>
              <a:rPr lang="de-DE" altLang="zh-CN" sz="2000" dirty="0"/>
              <a:t> (DMS) </a:t>
            </a:r>
          </a:p>
          <a:p>
            <a:pPr lvl="1"/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 err="1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level</a:t>
            </a:r>
            <a:r>
              <a:rPr lang="de-DE" altLang="zh-CN" sz="1800" dirty="0" smtClean="0"/>
              <a:t>, PSAUs </a:t>
            </a:r>
            <a:r>
              <a:rPr lang="de-DE" altLang="zh-CN" sz="1800" dirty="0" err="1"/>
              <a:t>are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communication burden, thanks to the local data processing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control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Maintaining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possibility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coordinate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err="1" smtClean="0"/>
              <a:t>guarantees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</a:t>
            </a:r>
            <a:r>
              <a:rPr lang="en-US" altLang="zh-CN" sz="2000" dirty="0" smtClean="0"/>
              <a:t>several </a:t>
            </a:r>
            <a:r>
              <a:rPr lang="en-US" altLang="zh-CN" sz="2000" dirty="0" smtClean="0"/>
              <a:t>approach</a:t>
            </a:r>
            <a:r>
              <a:rPr lang="en-US" altLang="zh-CN" sz="2000" dirty="0" smtClean="0"/>
              <a:t>es</a:t>
            </a:r>
            <a:r>
              <a:rPr lang="en-US" altLang="zh-CN" sz="2000" dirty="0" smtClean="0"/>
              <a:t> </a:t>
            </a:r>
            <a:r>
              <a:rPr lang="en-US" altLang="zh-CN" sz="2000" dirty="0" smtClean="0"/>
              <a:t>to improve the </a:t>
            </a:r>
            <a:r>
              <a:rPr lang="en-US" altLang="zh-CN" sz="2000" dirty="0" err="1" smtClean="0"/>
              <a:t>depenability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</a:t>
            </a:r>
            <a:r>
              <a:rPr lang="en-US" altLang="zh-CN" sz="2000" dirty="0" smtClean="0"/>
              <a:t>for </a:t>
            </a:r>
            <a:r>
              <a:rPr lang="en-US" altLang="zh-CN" sz="2000" dirty="0" smtClean="0"/>
              <a:t>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  chain 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steady- state 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results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2" y="3057769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err="1" smtClean="0"/>
              <a:t>C</a:t>
            </a:r>
            <a:r>
              <a:rPr lang="en-US" altLang="zh-CN" dirty="0" err="1" smtClean="0"/>
              <a:t>entrolized</a:t>
            </a:r>
            <a:r>
              <a:rPr lang="en-US" altLang="zh-CN" dirty="0" smtClean="0"/>
              <a:t>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</a:t>
            </a:r>
            <a:r>
              <a:rPr lang="de-DE" altLang="zh-CN" sz="2000" dirty="0" err="1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9" y="1554855"/>
            <a:ext cx="6522241" cy="44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err="1" smtClean="0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6" y="1563494"/>
            <a:ext cx="8575229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960"/>
            <a:ext cx="9007231" cy="15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energy resources (DERs) and increase of the complexity in 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</a:t>
            </a:r>
            <a:r>
              <a:rPr lang="en-US" altLang="zh-CN" sz="2400" dirty="0"/>
              <a:t>needed </a:t>
            </a:r>
            <a:r>
              <a:rPr lang="en-US" altLang="zh-CN" sz="2400" dirty="0" smtClean="0"/>
              <a:t>to </a:t>
            </a:r>
            <a:r>
              <a:rPr lang="en-US" altLang="zh-CN" sz="2400" dirty="0"/>
              <a:t>exchange information between relevant </a:t>
            </a:r>
            <a:r>
              <a:rPr lang="en-US" altLang="zh-CN" sz="2400" dirty="0" smtClean="0"/>
              <a:t>actors.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DA,</a:t>
            </a:r>
            <a:r>
              <a:rPr lang="en-US" altLang="zh-CN" sz="2400" dirty="0"/>
              <a:t> which introduces the concept of Substation </a:t>
            </a:r>
            <a:r>
              <a:rPr lang="en-US" altLang="zh-CN" sz="2400" dirty="0" smtClean="0"/>
              <a:t>System</a:t>
            </a:r>
            <a:r>
              <a:rPr lang="de-DE" altLang="zh-CN" sz="2400" dirty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and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</a:t>
            </a:r>
            <a:r>
              <a:rPr lang="en-US" altLang="zh-CN" sz="2400" dirty="0"/>
              <a:t>the the </a:t>
            </a:r>
            <a:r>
              <a:rPr lang="en-US" altLang="zh-CN" sz="2400" dirty="0" smtClean="0"/>
              <a:t>further system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en-US" altLang="zh-CN" dirty="0" smtClean="0"/>
              <a:t>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33203"/>
            <a:ext cx="8600995" cy="3212336"/>
          </a:xfrm>
          <a:prstGeom prst="rect">
            <a:avLst/>
          </a:prstGeom>
        </p:spPr>
      </p:pic>
      <p:pic>
        <p:nvPicPr>
          <p:cNvPr id="5" name="图片 4" descr="IED sepa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1146"/>
            <a:ext cx="9144000" cy="15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496433"/>
            <a:ext cx="7704152" cy="3036490"/>
          </a:xfrm>
          <a:prstGeom prst="rect">
            <a:avLst/>
          </a:prstGeom>
        </p:spPr>
      </p:pic>
      <p:pic>
        <p:nvPicPr>
          <p:cNvPr id="5" name="图片 4" descr="PSAU mig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9984"/>
            <a:ext cx="9144000" cy="15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</a:t>
            </a:r>
            <a:r>
              <a:rPr lang="en-US" altLang="zh-CN" dirty="0" smtClean="0"/>
              <a:t>separation &amp; </a:t>
            </a:r>
            <a:r>
              <a:rPr lang="en-US" altLang="zh-CN" dirty="0" smtClean="0"/>
              <a:t>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7" y="1699846"/>
            <a:ext cx="8809164" cy="3026190"/>
          </a:xfrm>
          <a:prstGeom prst="rect">
            <a:avLst/>
          </a:prstGeom>
        </p:spPr>
      </p:pic>
      <p:pic>
        <p:nvPicPr>
          <p:cNvPr id="6" name="图片 5" descr="IED separation and PSAU mig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8623"/>
            <a:ext cx="9144000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</a:t>
            </a:r>
            <a:r>
              <a:rPr lang="en-US" altLang="zh-CN" sz="2000" dirty="0" smtClean="0"/>
              <a:t>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574587"/>
            <a:ext cx="8209480" cy="3251413"/>
          </a:xfrm>
          <a:prstGeom prst="rect">
            <a:avLst/>
          </a:prstGeom>
        </p:spPr>
      </p:pic>
      <p:pic>
        <p:nvPicPr>
          <p:cNvPr id="5" name="图片 4" descr="DMS ba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4" y="4806462"/>
            <a:ext cx="8530720" cy="13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</a:t>
            </a:r>
            <a:r>
              <a:rPr lang="en-US" altLang="zh-CN" dirty="0" smtClean="0"/>
              <a:t>ummary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 smtClean="0"/>
              <a:t>Compared with centralized automation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IDE4L significantly improve the reliability of each use case.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functional distinction on IED can significantly improve the reliability of sensor, especially for the CCPC. But the PSAU migration can also play the same role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migration is the most effective means of protection, with a strong protective effect all use cases of IED and PSAU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DMS </a:t>
            </a:r>
            <a:r>
              <a:rPr lang="en-US" altLang="zh-CN" sz="2000" dirty="0"/>
              <a:t>backup strategy is most targeted, for the protection of DMS</a:t>
            </a:r>
            <a:r>
              <a:rPr lang="zh-CN" altLang="en-US" sz="2000" dirty="0"/>
              <a:t>，</a:t>
            </a:r>
            <a:r>
              <a:rPr lang="en-US" altLang="zh-CN" sz="2000" dirty="0"/>
              <a:t>especially  irreplaceable for </a:t>
            </a:r>
            <a:r>
              <a:rPr lang="en-US" altLang="zh-CN" sz="2000" dirty="0" smtClean="0"/>
              <a:t>NDU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err="1" smtClean="0"/>
              <a:t>modelling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937846"/>
            <a:ext cx="8433329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 </a:t>
            </a:r>
            <a:r>
              <a:rPr lang="en-US" altLang="zh-CN" sz="2400" dirty="0" smtClean="0"/>
              <a:t>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</a:t>
            </a:r>
            <a:r>
              <a:rPr lang="en-US" altLang="zh-CN" sz="2400" u="sng" dirty="0" smtClean="0"/>
              <a:t>analysis</a:t>
            </a:r>
            <a:r>
              <a:rPr lang="en-US" altLang="zh-CN" sz="2400" dirty="0" smtClean="0"/>
              <a:t>(</a:t>
            </a:r>
            <a:r>
              <a:rPr lang="en-US" altLang="zh-CN" sz="2400" dirty="0" smtClean="0"/>
              <a:t>survivability, dependability</a:t>
            </a:r>
            <a:r>
              <a:rPr lang="en-US" altLang="zh-CN" sz="2400" dirty="0" smtClean="0"/>
              <a:t>)</a:t>
            </a:r>
          </a:p>
          <a:p>
            <a:pPr lvl="1"/>
            <a:r>
              <a:rPr lang="en-US" altLang="zh-CN" sz="2400" dirty="0" smtClean="0"/>
              <a:t> 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A</a:t>
            </a:r>
            <a:r>
              <a:rPr lang="en-US" altLang="zh-CN" sz="2400" dirty="0" err="1" smtClean="0"/>
              <a:t>utomation</a:t>
            </a:r>
            <a:r>
              <a:rPr lang="de-DE" altLang="zh-CN" sz="2400" dirty="0" smtClean="0"/>
              <a:t>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IDE4L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  <a:endParaRPr lang="en-US" altLang="zh-CN" sz="2400" u="sng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Medium voltage </a:t>
            </a:r>
            <a:r>
              <a:rPr lang="en-US" altLang="zh-CN" sz="2400" dirty="0" smtClean="0">
                <a:solidFill>
                  <a:prstClr val="black"/>
                </a:solidFill>
              </a:rPr>
              <a:t>level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223847" y="572485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4894" y="5235003"/>
            <a:ext cx="8769773" cy="1095459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of use cases should be combined with the corresponding tool characteristics and personal preferences to complete the tool selection.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err="1" smtClean="0"/>
              <a:t>as</a:t>
            </a:r>
            <a:r>
              <a:rPr lang="de-DE" altLang="zh-CN" sz="1600" dirty="0"/>
              <a:t> </a:t>
            </a:r>
            <a:r>
              <a:rPr lang="de-DE" altLang="zh-CN" sz="1600" dirty="0" err="1" smtClean="0"/>
              <a:t>the</a:t>
            </a:r>
            <a:r>
              <a:rPr lang="de-DE" altLang="zh-CN" sz="1600" dirty="0" smtClean="0"/>
              <a:t> </a:t>
            </a:r>
            <a:r>
              <a:rPr lang="en-US" altLang="zh-CN" sz="1600" dirty="0" smtClean="0"/>
              <a:t>simulation tool</a:t>
            </a:r>
            <a:r>
              <a:rPr lang="de-DE" altLang="zh-CN" sz="1600" dirty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err="1" smtClean="0"/>
              <a:t>funtions</a:t>
            </a:r>
            <a:r>
              <a:rPr lang="en-US" altLang="zh-CN" sz="2000" dirty="0" smtClean="0"/>
              <a:t>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err="1"/>
              <a:t>decentralised</a:t>
            </a:r>
            <a:r>
              <a:rPr lang="en-US" altLang="zh-CN" dirty="0"/>
              <a:t> 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err="1" smtClean="0"/>
              <a:t>case</a:t>
            </a:r>
            <a:r>
              <a:rPr lang="de-DE" altLang="zh-CN" dirty="0" smtClean="0"/>
              <a:t>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270892"/>
            <a:ext cx="4401893" cy="965415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416</TotalTime>
  <Words>1355</Words>
  <Application>Microsoft Macintosh PowerPoint</Application>
  <PresentationFormat>全屏显示(4:3)</PresentationFormat>
  <Paragraphs>169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Calculation method of dependability</vt:lpstr>
      <vt:lpstr>Performance analysis Centrolized automation(CA)</vt:lpstr>
      <vt:lpstr>Performance analysis IDE4L</vt:lpstr>
      <vt:lpstr>Protection approaches IED separation</vt:lpstr>
      <vt:lpstr>Protection approaches PSAU migration</vt:lpstr>
      <vt:lpstr>Protection approaches IED separation &amp; PSAU migration</vt:lpstr>
      <vt:lpstr>Protection approaches DMS-backup strategy</vt:lpstr>
      <vt:lpstr>Performance analysis Summary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64</cp:revision>
  <cp:lastPrinted>2015-12-23T08:25:11Z</cp:lastPrinted>
  <dcterms:created xsi:type="dcterms:W3CDTF">2017-04-11T14:01:11Z</dcterms:created>
  <dcterms:modified xsi:type="dcterms:W3CDTF">2017-07-18T12:41:33Z</dcterms:modified>
</cp:coreProperties>
</file>